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51" r:id="rId6"/>
    <p:sldMasterId id="2147483652" r:id="rId7"/>
    <p:sldMasterId id="2147483653" r:id="rId8"/>
    <p:sldMasterId id="2147483658" r:id="rId9"/>
    <p:sldMasterId id="2147483751" r:id="rId10"/>
  </p:sldMasterIdLst>
  <p:notesMasterIdLst>
    <p:notesMasterId r:id="rId28"/>
  </p:notesMasterIdLst>
  <p:sldIdLst>
    <p:sldId id="256" r:id="rId11"/>
    <p:sldId id="276" r:id="rId12"/>
    <p:sldId id="277" r:id="rId13"/>
    <p:sldId id="294" r:id="rId14"/>
    <p:sldId id="278" r:id="rId15"/>
    <p:sldId id="279" r:id="rId16"/>
    <p:sldId id="292" r:id="rId17"/>
    <p:sldId id="281" r:id="rId18"/>
    <p:sldId id="282" r:id="rId19"/>
    <p:sldId id="284" r:id="rId20"/>
    <p:sldId id="285" r:id="rId21"/>
    <p:sldId id="286" r:id="rId22"/>
    <p:sldId id="287" r:id="rId23"/>
    <p:sldId id="289" r:id="rId24"/>
    <p:sldId id="295" r:id="rId25"/>
    <p:sldId id="296" r:id="rId26"/>
    <p:sldId id="297" r:id="rId27"/>
  </p:sldIdLst>
  <p:sldSz cx="9144000" cy="5143500" type="screen16x9"/>
  <p:notesSz cx="6858000" cy="9144000"/>
  <p:defaultText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D0F0"/>
    <a:srgbClr val="2C75A2"/>
    <a:srgbClr val="EDF5F8"/>
    <a:srgbClr val="75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700" autoAdjust="0"/>
  </p:normalViewPr>
  <p:slideViewPr>
    <p:cSldViewPr>
      <p:cViewPr varScale="1">
        <p:scale>
          <a:sx n="110" d="100"/>
          <a:sy n="110" d="100"/>
        </p:scale>
        <p:origin x="756"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622F4-97F7-47A1-9320-884B324A9EB8}" type="datetimeFigureOut">
              <a:rPr lang="en-US" smtClean="0"/>
              <a:t>2/9/2014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3563D8-F75B-49F0-A3D7-18D5E1D32397}" type="slidenum">
              <a:rPr lang="en-US" smtClean="0"/>
              <a:t>‹#›</a:t>
            </a:fld>
            <a:endParaRPr lang="en-US"/>
          </a:p>
        </p:txBody>
      </p:sp>
    </p:spTree>
    <p:extLst>
      <p:ext uri="{BB962C8B-B14F-4D97-AF65-F5344CB8AC3E}">
        <p14:creationId xmlns:p14="http://schemas.microsoft.com/office/powerpoint/2010/main" val="3183927000"/>
      </p:ext>
    </p:extLst>
  </p:cSld>
  <p:clrMap bg1="lt1" tx1="dk1" bg2="lt2" tx2="dk2" accent1="accent1" accent2="accent2" accent3="accent3" accent4="accent4" accent5="accent5" accent6="accent6" hlink="hlink" folHlink="folHlink"/>
  <p:notesStyle>
    <a:lvl1pPr marL="0" algn="l" defTabSz="914166" rtl="0" eaLnBrk="1" latinLnBrk="0" hangingPunct="1">
      <a:defRPr sz="1200" kern="1200">
        <a:solidFill>
          <a:schemeClr val="tx1"/>
        </a:solidFill>
        <a:latin typeface="+mn-lt"/>
        <a:ea typeface="+mn-ea"/>
        <a:cs typeface="+mn-cs"/>
      </a:defRPr>
    </a:lvl1pPr>
    <a:lvl2pPr marL="457083" algn="l" defTabSz="914166" rtl="0" eaLnBrk="1" latinLnBrk="0" hangingPunct="1">
      <a:defRPr sz="1200" kern="1200">
        <a:solidFill>
          <a:schemeClr val="tx1"/>
        </a:solidFill>
        <a:latin typeface="+mn-lt"/>
        <a:ea typeface="+mn-ea"/>
        <a:cs typeface="+mn-cs"/>
      </a:defRPr>
    </a:lvl2pPr>
    <a:lvl3pPr marL="914166" algn="l" defTabSz="914166" rtl="0" eaLnBrk="1" latinLnBrk="0" hangingPunct="1">
      <a:defRPr sz="1200" kern="1200">
        <a:solidFill>
          <a:schemeClr val="tx1"/>
        </a:solidFill>
        <a:latin typeface="+mn-lt"/>
        <a:ea typeface="+mn-ea"/>
        <a:cs typeface="+mn-cs"/>
      </a:defRPr>
    </a:lvl3pPr>
    <a:lvl4pPr marL="1371249" algn="l" defTabSz="914166" rtl="0" eaLnBrk="1" latinLnBrk="0" hangingPunct="1">
      <a:defRPr sz="1200" kern="1200">
        <a:solidFill>
          <a:schemeClr val="tx1"/>
        </a:solidFill>
        <a:latin typeface="+mn-lt"/>
        <a:ea typeface="+mn-ea"/>
        <a:cs typeface="+mn-cs"/>
      </a:defRPr>
    </a:lvl4pPr>
    <a:lvl5pPr marL="1828332" algn="l" defTabSz="914166" rtl="0" eaLnBrk="1" latinLnBrk="0" hangingPunct="1">
      <a:defRPr sz="1200" kern="1200">
        <a:solidFill>
          <a:schemeClr val="tx1"/>
        </a:solidFill>
        <a:latin typeface="+mn-lt"/>
        <a:ea typeface="+mn-ea"/>
        <a:cs typeface="+mn-cs"/>
      </a:defRPr>
    </a:lvl5pPr>
    <a:lvl6pPr marL="2285415" algn="l" defTabSz="914166" rtl="0" eaLnBrk="1" latinLnBrk="0" hangingPunct="1">
      <a:defRPr sz="1200" kern="1200">
        <a:solidFill>
          <a:schemeClr val="tx1"/>
        </a:solidFill>
        <a:latin typeface="+mn-lt"/>
        <a:ea typeface="+mn-ea"/>
        <a:cs typeface="+mn-cs"/>
      </a:defRPr>
    </a:lvl6pPr>
    <a:lvl7pPr marL="2742498" algn="l" defTabSz="914166" rtl="0" eaLnBrk="1" latinLnBrk="0" hangingPunct="1">
      <a:defRPr sz="1200" kern="1200">
        <a:solidFill>
          <a:schemeClr val="tx1"/>
        </a:solidFill>
        <a:latin typeface="+mn-lt"/>
        <a:ea typeface="+mn-ea"/>
        <a:cs typeface="+mn-cs"/>
      </a:defRPr>
    </a:lvl7pPr>
    <a:lvl8pPr marL="3199580" algn="l" defTabSz="914166" rtl="0" eaLnBrk="1" latinLnBrk="0" hangingPunct="1">
      <a:defRPr sz="1200" kern="1200">
        <a:solidFill>
          <a:schemeClr val="tx1"/>
        </a:solidFill>
        <a:latin typeface="+mn-lt"/>
        <a:ea typeface="+mn-ea"/>
        <a:cs typeface="+mn-cs"/>
      </a:defRPr>
    </a:lvl8pPr>
    <a:lvl9pPr marL="3656664" algn="l" defTabSz="9141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smtClean="0"/>
              <a:t>IntelliSense for data binding shows you the possible completions for the </a:t>
            </a:r>
            <a:r>
              <a:rPr lang="en-US" dirty="0" err="1" smtClean="0"/>
              <a:t>DataContext</a:t>
            </a:r>
            <a:r>
              <a:rPr lang="en-US" dirty="0" smtClean="0"/>
              <a:t> when available.</a:t>
            </a:r>
          </a:p>
          <a:p>
            <a:pPr marL="285750" indent="-285750">
              <a:buFont typeface="Arial" panose="020B0604020202020204" pitchFamily="34" charset="0"/>
              <a:buChar char="•"/>
            </a:pPr>
            <a:r>
              <a:rPr lang="en-US" smtClean="0"/>
              <a:t>IntelliSense </a:t>
            </a:r>
            <a:r>
              <a:rPr lang="en-US" dirty="0" smtClean="0"/>
              <a:t>for resources shows you all the resources that are applicable in a given scope and that match the property type you are trying to assign the resource to.</a:t>
            </a:r>
          </a:p>
          <a:p>
            <a:pPr marL="285750" indent="-285750">
              <a:buFont typeface="Arial" panose="020B0604020202020204" pitchFamily="34" charset="0"/>
              <a:buChar char="•"/>
            </a:pPr>
            <a:r>
              <a:rPr lang="en-US" dirty="0" smtClean="0"/>
              <a:t>Go to definition (F12) for resources to quickly jump to the document that contains the resource no matter where it defined in your project.</a:t>
            </a:r>
          </a:p>
          <a:p>
            <a:pPr marL="285750" indent="-285750">
              <a:buFont typeface="Arial" panose="020B0604020202020204" pitchFamily="34" charset="0"/>
              <a:buChar char="•"/>
            </a:pPr>
            <a:r>
              <a:rPr lang="en-US" dirty="0" smtClean="0"/>
              <a:t>Go to definition (F12) for types, properties and bindings to quickly navigate to the declaration of the type, property or binding in your Model/</a:t>
            </a:r>
            <a:r>
              <a:rPr lang="en-US" dirty="0" err="1" smtClean="0"/>
              <a:t>ViewModel</a:t>
            </a:r>
            <a:r>
              <a:rPr lang="en-US" dirty="0" smtClean="0"/>
              <a:t>.</a:t>
            </a:r>
          </a:p>
          <a:p>
            <a:pPr marL="285750" indent="-285750">
              <a:buFont typeface="Arial" panose="020B0604020202020204" pitchFamily="34" charset="0"/>
              <a:buChar char="•"/>
            </a:pPr>
            <a:r>
              <a:rPr lang="en-US" dirty="0" smtClean="0"/>
              <a:t>Commenting markup supports nesting of comments within the selected range in the text editor.</a:t>
            </a:r>
          </a:p>
          <a:p>
            <a:pPr marL="285750" indent="-285750">
              <a:buFont typeface="Arial" panose="020B0604020202020204" pitchFamily="34" charset="0"/>
              <a:buChar char="•"/>
            </a:pPr>
            <a:r>
              <a:rPr lang="en-US" dirty="0" smtClean="0"/>
              <a:t>Renaming a start tag also renames the matching end tag.</a:t>
            </a:r>
          </a:p>
          <a:p>
            <a:pPr marL="285750" indent="-285750">
              <a:buFont typeface="Arial" panose="020B0604020202020204" pitchFamily="34" charset="0"/>
              <a:buChar char="•"/>
            </a:pPr>
            <a:r>
              <a:rPr lang="en-US" dirty="0" smtClean="0"/>
              <a:t>Support for adding XAML code snippets.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2F5A38-2D83-4810-9C71-C5FD64AA0DCC}" type="datetime1">
              <a:rPr lang="en-US" smtClean="0"/>
              <a:pPr/>
              <a:t>2/9/2014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536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06C099-0B36-4605-B834-BAC5E29B5A59}" type="slidenum">
              <a:rPr lang="en-US" smtClean="0"/>
              <a:t>10</a:t>
            </a:fld>
            <a:endParaRPr lang="en-US"/>
          </a:p>
        </p:txBody>
      </p:sp>
    </p:spTree>
    <p:extLst>
      <p:ext uri="{BB962C8B-B14F-4D97-AF65-F5344CB8AC3E}">
        <p14:creationId xmlns:p14="http://schemas.microsoft.com/office/powerpoint/2010/main" val="235777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image" Target="../media/image34.jpg"/><Relationship Id="rId1" Type="http://schemas.openxmlformats.org/officeDocument/2006/relationships/slideMaster" Target="../slideMasters/slideMaster7.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40.png"/><Relationship Id="rId14" Type="http://schemas.openxmlformats.org/officeDocument/2006/relationships/image" Target="../media/image4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8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2908933"/>
            <a:ext cx="6723140" cy="1344245"/>
          </a:xfrm>
          <a:noFill/>
        </p:spPr>
        <p:txBody>
          <a:bodyPr lIns="107535" tIns="80651" rIns="107535" bIns="80651">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7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5"/>
            <a:ext cx="5379716" cy="1342493"/>
          </a:xfrm>
        </p:spPr>
        <p:txBody>
          <a:bodyPr tIns="80651" bIns="80651">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5"/>
            <a:ext cx="4707398" cy="1342493"/>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12056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1"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5"/>
            <a:ext cx="5379716" cy="1342493"/>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2"/>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3638953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2"/>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2"/>
            <a:ext cx="4707398" cy="1344829"/>
          </a:xfrm>
          <a:noFill/>
        </p:spPr>
        <p:txBody>
          <a:bodyPr vert="horz" wrap="square" lIns="107535" tIns="67211" rIns="107535" bIns="67211"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52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35" tIns="67211" rIns="107535" bIns="67211"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2" y="2906789"/>
            <a:ext cx="5378549" cy="1345996"/>
          </a:xfrm>
          <a:noFill/>
        </p:spPr>
        <p:txBody>
          <a:bodyPr lIns="107535" tIns="80651" rIns="107535" bIns="80651">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60"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1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60"/>
            <a:ext cx="7395505" cy="1345411"/>
          </a:xfrm>
          <a:noFill/>
        </p:spPr>
        <p:txBody>
          <a:bodyPr lIns="134419" tIns="107535" rIns="134419" bIns="107535">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9159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53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428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3066091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97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8063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7386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353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336095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290299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34801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02793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9372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1078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12411502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64051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2925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4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91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67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7"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2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9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713"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6665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816227"/>
          </a:xfrm>
          <a:prstGeom prst="rect">
            <a:avLst/>
          </a:prstGeom>
        </p:spPr>
        <p:txBody>
          <a:bodyPr/>
          <a:lstStyle>
            <a:lvl1pPr marL="213531" indent="-213531">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59" indent="-20652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0" indent="-213531">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14" indent="-168023">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37" indent="-168023">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8"/>
            <a:ext cx="9144001" cy="464344"/>
          </a:xfrm>
          <a:prstGeom prst="rect">
            <a:avLst/>
          </a:prstGeom>
          <a:solidFill>
            <a:srgbClr val="FFFF99"/>
          </a:solidFill>
        </p:spPr>
        <p:txBody>
          <a:bodyPr wrap="square" lIns="114263" tIns="57132" rIns="114263" bIns="57132"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2155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297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2976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61025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671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11621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44524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672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33869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9203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4014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70684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51318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05584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4111505"/>
            <a:ext cx="4863589" cy="644023"/>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53318397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9979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26464"/>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9434464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0"/>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00944396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58"/>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2540846"/>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0"/>
            <a:ext cx="8362080"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81452329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443421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336544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1455164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1"/>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93629613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8156708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93661127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3568680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9563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30168949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292449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45256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421259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93540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2310139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8615672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26480323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4825388"/>
            <a:ext cx="897513" cy="103584"/>
          </a:xfrm>
          <a:prstGeom prst="rect">
            <a:avLst/>
          </a:prstGeom>
        </p:spPr>
      </p:pic>
      <p:sp>
        <p:nvSpPr>
          <p:cNvPr id="5" name="Rectangle 4"/>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6208"/>
            <a:ext cx="634666" cy="62602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6207"/>
            <a:ext cx="1249882" cy="626024"/>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6207"/>
            <a:ext cx="1249882" cy="626024"/>
          </a:xfrm>
          <a:prstGeom prst="rect">
            <a:avLst/>
          </a:prstGeom>
        </p:spPr>
      </p:pic>
    </p:spTree>
    <p:extLst>
      <p:ext uri="{BB962C8B-B14F-4D97-AF65-F5344CB8AC3E}">
        <p14:creationId xmlns:p14="http://schemas.microsoft.com/office/powerpoint/2010/main" val="83909183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48"/>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4572372"/>
            <a:ext cx="739442" cy="571129"/>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74700" y="2230292"/>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3499985"/>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1" y="4683818"/>
            <a:ext cx="1467261" cy="348235"/>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3414335"/>
            <a:ext cx="2004218" cy="827933"/>
          </a:xfrm>
          <a:prstGeom prst="rect">
            <a:avLst/>
          </a:prstGeom>
        </p:spPr>
      </p:pic>
      <p:sp>
        <p:nvSpPr>
          <p:cNvPr id="17" name="TextBox 16"/>
          <p:cNvSpPr txBox="1"/>
          <p:nvPr userDrawn="1"/>
        </p:nvSpPr>
        <p:spPr>
          <a:xfrm>
            <a:off x="1841311" y="473696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3347281"/>
            <a:ext cx="835699" cy="988271"/>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146711"/>
            <a:ext cx="789307" cy="904359"/>
          </a:xfrm>
          <a:prstGeom prst="rect">
            <a:avLst/>
          </a:prstGeom>
        </p:spPr>
      </p:pic>
    </p:spTree>
    <p:extLst>
      <p:ext uri="{BB962C8B-B14F-4D97-AF65-F5344CB8AC3E}">
        <p14:creationId xmlns:p14="http://schemas.microsoft.com/office/powerpoint/2010/main" val="257660600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92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975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35" tIns="80651" rIns="107535" bIns="80651">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35" tIns="67211" rIns="107535" bIns="67211"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43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7.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userDrawn="1"/>
        </p:nvSpPr>
        <p:spPr>
          <a:xfrm>
            <a:off x="465827" y="566953"/>
            <a:ext cx="8212346" cy="830972"/>
          </a:xfrm>
          <a:prstGeom prst="rect">
            <a:avLst/>
          </a:prstGeom>
          <a:noFill/>
        </p:spPr>
        <p:txBody>
          <a:bodyPr wrap="square" lIns="91416" tIns="45708" rIns="91416" bIns="45708" rtlCol="0">
            <a:spAutoFit/>
          </a:bodyPr>
          <a:lstStyle/>
          <a:p>
            <a:pPr algn="ctr"/>
            <a:r>
              <a:rPr lang="en-US" sz="4800" kern="1200" dirty="0" smtClean="0">
                <a:solidFill>
                  <a:schemeClr val="bg1"/>
                </a:solidFill>
                <a:latin typeface="Segoe UI Light" panose="020B0502040204020203" pitchFamily="34" charset="0"/>
                <a:ea typeface="+mn-ea"/>
                <a:cs typeface="Segoe UI Light" panose="020B0502040204020203" pitchFamily="34" charset="0"/>
              </a:rPr>
              <a:t>Build Modern Looking Apps</a:t>
            </a:r>
            <a:endParaRPr lang="en-US" sz="4800" kern="1200" dirty="0">
              <a:solidFill>
                <a:schemeClr val="bg1"/>
              </a:solidFill>
              <a:latin typeface="Segoe UI Light" panose="020B0502040204020203" pitchFamily="34" charset="0"/>
              <a:ea typeface="+mn-ea"/>
              <a:cs typeface="Segoe UI Light" panose="020B0502040204020203" pitchFamily="34" charset="0"/>
            </a:endParaRPr>
          </a:p>
        </p:txBody>
      </p:sp>
      <p:sp>
        <p:nvSpPr>
          <p:cNvPr id="9" name="TextBox 8"/>
          <p:cNvSpPr txBox="1"/>
          <p:nvPr userDrawn="1"/>
        </p:nvSpPr>
        <p:spPr>
          <a:xfrm>
            <a:off x="465827" y="2160901"/>
            <a:ext cx="8212346" cy="307351"/>
          </a:xfrm>
          <a:prstGeom prst="rect">
            <a:avLst/>
          </a:prstGeom>
          <a:noFill/>
        </p:spPr>
        <p:txBody>
          <a:bodyPr wrap="square" lIns="91416" tIns="45708" rIns="91416" bIns="45708" rtlCol="0">
            <a:spAutoFit/>
          </a:bodyPr>
          <a:lstStyle/>
          <a:p>
            <a:pPr algn="ctr"/>
            <a:r>
              <a:rPr lang="en-US" sz="1400" dirty="0" smtClean="0">
                <a:solidFill>
                  <a:srgbClr val="40738A"/>
                </a:solidFill>
                <a:latin typeface="Segoe UI" pitchFamily="34" charset="0"/>
                <a:ea typeface="Segoe UI" pitchFamily="34" charset="0"/>
                <a:cs typeface="Segoe UI" pitchFamily="34" charset="0"/>
              </a:rPr>
              <a:t>Presenter Name</a:t>
            </a:r>
            <a:endParaRPr lang="en-US" sz="1400" dirty="0">
              <a:solidFill>
                <a:srgbClr val="40738A"/>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5338964"/>
      </p:ext>
    </p:extLst>
  </p:cSld>
  <p:clrMap bg1="lt1" tx1="dk1" bg2="lt2" tx2="dk2" accent1="accent1" accent2="accent2" accent3="accent3" accent4="accent4" accent5="accent5" accent6="accent6" hlink="hlink" folHlink="folHlink"/>
  <p:sldLayoutIdLst>
    <p:sldLayoutId id="2147483649" r:id="rId1"/>
    <p:sldLayoutId id="2147483746" r:id="rId2"/>
    <p:sldLayoutId id="2147483747" r:id="rId3"/>
    <p:sldLayoutId id="2147483750" r:id="rId4"/>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8D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2243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2728629"/>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75AEC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195717"/>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4978098"/>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5" tIns="67211" rIns="107535" bIns="6721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891885"/>
            <a:ext cx="8740140" cy="1539023"/>
          </a:xfrm>
          <a:prstGeom prst="rect">
            <a:avLst/>
          </a:prstGeom>
        </p:spPr>
        <p:txBody>
          <a:bodyPr vert="horz" wrap="square" lIns="107535" tIns="67211" rIns="107535" bIns="67211"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03439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749" r:id="rId29"/>
  </p:sldLayoutIdLst>
  <p:transition>
    <p:fade/>
  </p:transition>
  <p:timing>
    <p:tnLst>
      <p:par>
        <p:cTn id="1" dur="indefinite" restart="never" nodeType="tmRoot"/>
      </p:par>
    </p:tnLst>
  </p:timing>
  <p:txStyles>
    <p:titleStyle>
      <a:lvl1pPr algn="l" defTabSz="685576"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5" marR="0" indent="-252035" algn="l" defTabSz="685576"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394" marR="0" indent="-177358" algn="l" defTabSz="68557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84"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106"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31"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3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2"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1"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6" rtl="0" eaLnBrk="1" latinLnBrk="0" hangingPunct="1">
        <a:defRPr sz="1300" kern="1200">
          <a:solidFill>
            <a:schemeClr val="tx1"/>
          </a:solidFill>
          <a:latin typeface="+mn-lt"/>
          <a:ea typeface="+mn-ea"/>
          <a:cs typeface="+mn-cs"/>
        </a:defRPr>
      </a:lvl1pPr>
      <a:lvl2pPr marL="342788" algn="l" defTabSz="685576" rtl="0" eaLnBrk="1" latinLnBrk="0" hangingPunct="1">
        <a:defRPr sz="1300" kern="1200">
          <a:solidFill>
            <a:schemeClr val="tx1"/>
          </a:solidFill>
          <a:latin typeface="+mn-lt"/>
          <a:ea typeface="+mn-ea"/>
          <a:cs typeface="+mn-cs"/>
        </a:defRPr>
      </a:lvl2pPr>
      <a:lvl3pPr marL="685576" algn="l" defTabSz="685576" rtl="0" eaLnBrk="1" latinLnBrk="0" hangingPunct="1">
        <a:defRPr sz="1300" kern="1200">
          <a:solidFill>
            <a:schemeClr val="tx1"/>
          </a:solidFill>
          <a:latin typeface="+mn-lt"/>
          <a:ea typeface="+mn-ea"/>
          <a:cs typeface="+mn-cs"/>
        </a:defRPr>
      </a:lvl3pPr>
      <a:lvl4pPr marL="1028365" algn="l" defTabSz="685576" rtl="0" eaLnBrk="1" latinLnBrk="0" hangingPunct="1">
        <a:defRPr sz="1300" kern="1200">
          <a:solidFill>
            <a:schemeClr val="tx1"/>
          </a:solidFill>
          <a:latin typeface="+mn-lt"/>
          <a:ea typeface="+mn-ea"/>
          <a:cs typeface="+mn-cs"/>
        </a:defRPr>
      </a:lvl4pPr>
      <a:lvl5pPr marL="1371152" algn="l" defTabSz="685576" rtl="0" eaLnBrk="1" latinLnBrk="0" hangingPunct="1">
        <a:defRPr sz="1300" kern="1200">
          <a:solidFill>
            <a:schemeClr val="tx1"/>
          </a:solidFill>
          <a:latin typeface="+mn-lt"/>
          <a:ea typeface="+mn-ea"/>
          <a:cs typeface="+mn-cs"/>
        </a:defRPr>
      </a:lvl5pPr>
      <a:lvl6pPr marL="1713942" algn="l" defTabSz="685576" rtl="0" eaLnBrk="1" latinLnBrk="0" hangingPunct="1">
        <a:defRPr sz="1300" kern="1200">
          <a:solidFill>
            <a:schemeClr val="tx1"/>
          </a:solidFill>
          <a:latin typeface="+mn-lt"/>
          <a:ea typeface="+mn-ea"/>
          <a:cs typeface="+mn-cs"/>
        </a:defRPr>
      </a:lvl6pPr>
      <a:lvl7pPr marL="2056729" algn="l" defTabSz="685576" rtl="0" eaLnBrk="1" latinLnBrk="0" hangingPunct="1">
        <a:defRPr sz="1300" kern="1200">
          <a:solidFill>
            <a:schemeClr val="tx1"/>
          </a:solidFill>
          <a:latin typeface="+mn-lt"/>
          <a:ea typeface="+mn-ea"/>
          <a:cs typeface="+mn-cs"/>
        </a:defRPr>
      </a:lvl7pPr>
      <a:lvl8pPr marL="2399518" algn="l" defTabSz="685576" rtl="0" eaLnBrk="1" latinLnBrk="0" hangingPunct="1">
        <a:defRPr sz="1300" kern="1200">
          <a:solidFill>
            <a:schemeClr val="tx1"/>
          </a:solidFill>
          <a:latin typeface="+mn-lt"/>
          <a:ea typeface="+mn-ea"/>
          <a:cs typeface="+mn-cs"/>
        </a:defRPr>
      </a:lvl8pPr>
      <a:lvl9pPr marL="2742306" algn="l" defTabSz="685576"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56669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hyperlink" Target="http://www.infragistics.com/products/wpf/" TargetMode="Externa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hyperlink" Target="http://www.telerik.com/products/wpf/overview.aspx" TargetMode="External"/><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hyperlink" Target="https://www.devexpress.com/Products/NET/Controls/WPF/" TargetMode="Externa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hyperlink" Target="http://www.componentone.com/SuperProducts/StudioWPF/" TargetMode="External"/><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365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Infragistics</a:t>
            </a:r>
            <a:endParaRPr lang="en-US" dirty="0"/>
          </a:p>
        </p:txBody>
      </p:sp>
      <p:pic>
        <p:nvPicPr>
          <p:cNvPr id="9" name="Picture 8"/>
          <p:cNvPicPr>
            <a:picLocks noChangeAspect="1"/>
          </p:cNvPicPr>
          <p:nvPr/>
        </p:nvPicPr>
        <p:blipFill>
          <a:blip r:embed="rId3"/>
          <a:stretch>
            <a:fillRect/>
          </a:stretch>
        </p:blipFill>
        <p:spPr>
          <a:xfrm>
            <a:off x="674371" y="1119253"/>
            <a:ext cx="7258765" cy="1838801"/>
          </a:xfrm>
          <a:prstGeom prst="rect">
            <a:avLst/>
          </a:prstGeom>
        </p:spPr>
      </p:pic>
      <p:pic>
        <p:nvPicPr>
          <p:cNvPr id="10" name="Picture 9"/>
          <p:cNvPicPr>
            <a:picLocks noChangeAspect="1"/>
          </p:cNvPicPr>
          <p:nvPr/>
        </p:nvPicPr>
        <p:blipFill>
          <a:blip r:embed="rId4"/>
          <a:stretch>
            <a:fillRect/>
          </a:stretch>
        </p:blipFill>
        <p:spPr>
          <a:xfrm>
            <a:off x="1889522" y="3075485"/>
            <a:ext cx="4828461" cy="1858090"/>
          </a:xfrm>
          <a:prstGeom prst="rect">
            <a:avLst/>
          </a:prstGeom>
        </p:spPr>
      </p:pic>
      <p:sp>
        <p:nvSpPr>
          <p:cNvPr id="11" name="Rectangle 10"/>
          <p:cNvSpPr/>
          <p:nvPr/>
        </p:nvSpPr>
        <p:spPr>
          <a:xfrm>
            <a:off x="4457700" y="632430"/>
            <a:ext cx="3249416" cy="300082"/>
          </a:xfrm>
          <a:prstGeom prst="rect">
            <a:avLst/>
          </a:prstGeom>
        </p:spPr>
        <p:txBody>
          <a:bodyPr wrap="none">
            <a:spAutoFit/>
          </a:bodyPr>
          <a:lstStyle/>
          <a:p>
            <a:r>
              <a:rPr lang="en-US" sz="1350" dirty="0">
                <a:hlinkClick r:id="rId5"/>
              </a:rPr>
              <a:t>http://www.infragistics.com/products/wpf/</a:t>
            </a:r>
            <a:endParaRPr lang="en-US" sz="1350" dirty="0"/>
          </a:p>
        </p:txBody>
      </p:sp>
    </p:spTree>
    <p:extLst>
      <p:ext uri="{BB962C8B-B14F-4D97-AF65-F5344CB8AC3E}">
        <p14:creationId xmlns:p14="http://schemas.microsoft.com/office/powerpoint/2010/main" val="187581535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Telerik</a:t>
            </a:r>
            <a:endParaRPr lang="en-US" dirty="0"/>
          </a:p>
        </p:txBody>
      </p:sp>
      <p:pic>
        <p:nvPicPr>
          <p:cNvPr id="4" name="Picture 3"/>
          <p:cNvPicPr>
            <a:picLocks noChangeAspect="1"/>
          </p:cNvPicPr>
          <p:nvPr/>
        </p:nvPicPr>
        <p:blipFill>
          <a:blip r:embed="rId2"/>
          <a:stretch>
            <a:fillRect/>
          </a:stretch>
        </p:blipFill>
        <p:spPr>
          <a:xfrm>
            <a:off x="559563" y="1268015"/>
            <a:ext cx="2630167" cy="1577340"/>
          </a:xfrm>
          <a:prstGeom prst="rect">
            <a:avLst/>
          </a:prstGeom>
        </p:spPr>
      </p:pic>
      <p:sp>
        <p:nvSpPr>
          <p:cNvPr id="5" name="Rectangle 4"/>
          <p:cNvSpPr/>
          <p:nvPr/>
        </p:nvSpPr>
        <p:spPr>
          <a:xfrm>
            <a:off x="4191001" y="627667"/>
            <a:ext cx="4138026" cy="300082"/>
          </a:xfrm>
          <a:prstGeom prst="rect">
            <a:avLst/>
          </a:prstGeom>
        </p:spPr>
        <p:txBody>
          <a:bodyPr wrap="square">
            <a:spAutoFit/>
          </a:bodyPr>
          <a:lstStyle/>
          <a:p>
            <a:r>
              <a:rPr lang="en-US" sz="1350" dirty="0">
                <a:hlinkClick r:id="rId3"/>
              </a:rPr>
              <a:t>http://www.telerik.com/products/wpf/overview.aspx</a:t>
            </a:r>
            <a:endParaRPr lang="en-US" sz="1350" dirty="0"/>
          </a:p>
        </p:txBody>
      </p:sp>
      <p:pic>
        <p:nvPicPr>
          <p:cNvPr id="6" name="Picture 5"/>
          <p:cNvPicPr>
            <a:picLocks noChangeAspect="1"/>
          </p:cNvPicPr>
          <p:nvPr/>
        </p:nvPicPr>
        <p:blipFill>
          <a:blip r:embed="rId4"/>
          <a:stretch>
            <a:fillRect/>
          </a:stretch>
        </p:blipFill>
        <p:spPr>
          <a:xfrm>
            <a:off x="3377281" y="1268016"/>
            <a:ext cx="2743200" cy="1425238"/>
          </a:xfrm>
          <a:prstGeom prst="rect">
            <a:avLst/>
          </a:prstGeom>
        </p:spPr>
      </p:pic>
      <p:pic>
        <p:nvPicPr>
          <p:cNvPr id="7" name="Picture 6"/>
          <p:cNvPicPr>
            <a:picLocks noChangeAspect="1"/>
          </p:cNvPicPr>
          <p:nvPr/>
        </p:nvPicPr>
        <p:blipFill>
          <a:blip r:embed="rId5"/>
          <a:stretch>
            <a:fillRect/>
          </a:stretch>
        </p:blipFill>
        <p:spPr>
          <a:xfrm>
            <a:off x="1292793" y="3142955"/>
            <a:ext cx="3279207" cy="1577340"/>
          </a:xfrm>
          <a:prstGeom prst="rect">
            <a:avLst/>
          </a:prstGeom>
        </p:spPr>
      </p:pic>
      <p:pic>
        <p:nvPicPr>
          <p:cNvPr id="8" name="Picture 7"/>
          <p:cNvPicPr>
            <a:picLocks noChangeAspect="1"/>
          </p:cNvPicPr>
          <p:nvPr/>
        </p:nvPicPr>
        <p:blipFill>
          <a:blip r:embed="rId6"/>
          <a:stretch>
            <a:fillRect/>
          </a:stretch>
        </p:blipFill>
        <p:spPr>
          <a:xfrm>
            <a:off x="5031744" y="3142955"/>
            <a:ext cx="3028950" cy="1407319"/>
          </a:xfrm>
          <a:prstGeom prst="rect">
            <a:avLst/>
          </a:prstGeom>
        </p:spPr>
      </p:pic>
      <p:pic>
        <p:nvPicPr>
          <p:cNvPr id="9" name="Picture 8"/>
          <p:cNvPicPr>
            <a:picLocks noChangeAspect="1"/>
          </p:cNvPicPr>
          <p:nvPr/>
        </p:nvPicPr>
        <p:blipFill>
          <a:blip r:embed="rId7"/>
          <a:stretch>
            <a:fillRect/>
          </a:stretch>
        </p:blipFill>
        <p:spPr>
          <a:xfrm>
            <a:off x="6308033" y="1268015"/>
            <a:ext cx="2542578" cy="1577340"/>
          </a:xfrm>
          <a:prstGeom prst="rect">
            <a:avLst/>
          </a:prstGeom>
        </p:spPr>
      </p:pic>
    </p:spTree>
    <p:extLst>
      <p:ext uri="{BB962C8B-B14F-4D97-AF65-F5344CB8AC3E}">
        <p14:creationId xmlns:p14="http://schemas.microsoft.com/office/powerpoint/2010/main" val="236973312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DevExpress</a:t>
            </a:r>
            <a:endParaRPr lang="en-US" dirty="0"/>
          </a:p>
        </p:txBody>
      </p:sp>
      <p:pic>
        <p:nvPicPr>
          <p:cNvPr id="4" name="Picture 3"/>
          <p:cNvPicPr>
            <a:picLocks noChangeAspect="1"/>
          </p:cNvPicPr>
          <p:nvPr/>
        </p:nvPicPr>
        <p:blipFill>
          <a:blip r:embed="rId2"/>
          <a:stretch>
            <a:fillRect/>
          </a:stretch>
        </p:blipFill>
        <p:spPr>
          <a:xfrm>
            <a:off x="628650" y="1163551"/>
            <a:ext cx="2520316" cy="1577340"/>
          </a:xfrm>
          <a:prstGeom prst="rect">
            <a:avLst/>
          </a:prstGeom>
        </p:spPr>
      </p:pic>
      <p:pic>
        <p:nvPicPr>
          <p:cNvPr id="5" name="Picture 4"/>
          <p:cNvPicPr>
            <a:picLocks noChangeAspect="1"/>
          </p:cNvPicPr>
          <p:nvPr/>
        </p:nvPicPr>
        <p:blipFill>
          <a:blip r:embed="rId3"/>
          <a:stretch>
            <a:fillRect/>
          </a:stretch>
        </p:blipFill>
        <p:spPr>
          <a:xfrm>
            <a:off x="3384902" y="1163551"/>
            <a:ext cx="2526506" cy="1577340"/>
          </a:xfrm>
          <a:prstGeom prst="rect">
            <a:avLst/>
          </a:prstGeom>
        </p:spPr>
      </p:pic>
      <p:pic>
        <p:nvPicPr>
          <p:cNvPr id="6" name="Picture 5"/>
          <p:cNvPicPr>
            <a:picLocks noChangeAspect="1"/>
          </p:cNvPicPr>
          <p:nvPr/>
        </p:nvPicPr>
        <p:blipFill>
          <a:blip r:embed="rId4"/>
          <a:stretch>
            <a:fillRect/>
          </a:stretch>
        </p:blipFill>
        <p:spPr>
          <a:xfrm>
            <a:off x="6147344" y="1163551"/>
            <a:ext cx="2532047" cy="1577340"/>
          </a:xfrm>
          <a:prstGeom prst="rect">
            <a:avLst/>
          </a:prstGeom>
        </p:spPr>
      </p:pic>
      <p:pic>
        <p:nvPicPr>
          <p:cNvPr id="7" name="Picture 6"/>
          <p:cNvPicPr>
            <a:picLocks noChangeAspect="1"/>
          </p:cNvPicPr>
          <p:nvPr/>
        </p:nvPicPr>
        <p:blipFill>
          <a:blip r:embed="rId5"/>
          <a:stretch>
            <a:fillRect/>
          </a:stretch>
        </p:blipFill>
        <p:spPr>
          <a:xfrm>
            <a:off x="628650" y="2936088"/>
            <a:ext cx="2523744" cy="1576910"/>
          </a:xfrm>
          <a:prstGeom prst="rect">
            <a:avLst/>
          </a:prstGeom>
        </p:spPr>
      </p:pic>
      <p:pic>
        <p:nvPicPr>
          <p:cNvPr id="8" name="Picture 7"/>
          <p:cNvPicPr>
            <a:picLocks noChangeAspect="1"/>
          </p:cNvPicPr>
          <p:nvPr/>
        </p:nvPicPr>
        <p:blipFill>
          <a:blip r:embed="rId6"/>
          <a:stretch>
            <a:fillRect/>
          </a:stretch>
        </p:blipFill>
        <p:spPr>
          <a:xfrm>
            <a:off x="3384902" y="2935658"/>
            <a:ext cx="2527877" cy="1577340"/>
          </a:xfrm>
          <a:prstGeom prst="rect">
            <a:avLst/>
          </a:prstGeom>
        </p:spPr>
      </p:pic>
      <p:pic>
        <p:nvPicPr>
          <p:cNvPr id="9" name="Picture 8"/>
          <p:cNvPicPr>
            <a:picLocks noChangeAspect="1"/>
          </p:cNvPicPr>
          <p:nvPr/>
        </p:nvPicPr>
        <p:blipFill>
          <a:blip r:embed="rId7"/>
          <a:stretch>
            <a:fillRect/>
          </a:stretch>
        </p:blipFill>
        <p:spPr>
          <a:xfrm>
            <a:off x="6162505" y="2935658"/>
            <a:ext cx="2516886" cy="1577340"/>
          </a:xfrm>
          <a:prstGeom prst="rect">
            <a:avLst/>
          </a:prstGeom>
        </p:spPr>
      </p:pic>
      <p:sp>
        <p:nvSpPr>
          <p:cNvPr id="10" name="Rectangle 9"/>
          <p:cNvSpPr/>
          <p:nvPr/>
        </p:nvSpPr>
        <p:spPr>
          <a:xfrm>
            <a:off x="4457700" y="632430"/>
            <a:ext cx="4397038" cy="300082"/>
          </a:xfrm>
          <a:prstGeom prst="rect">
            <a:avLst/>
          </a:prstGeom>
        </p:spPr>
        <p:txBody>
          <a:bodyPr wrap="none">
            <a:spAutoFit/>
          </a:bodyPr>
          <a:lstStyle/>
          <a:p>
            <a:r>
              <a:rPr lang="en-US" sz="1350" dirty="0">
                <a:hlinkClick r:id="rId8"/>
              </a:rPr>
              <a:t>https://www.devexpress.com/Products/NET/Controls/WPF/</a:t>
            </a:r>
            <a:endParaRPr lang="en-US" sz="1350" dirty="0"/>
          </a:p>
        </p:txBody>
      </p:sp>
    </p:spTree>
    <p:extLst>
      <p:ext uri="{BB962C8B-B14F-4D97-AF65-F5344CB8AC3E}">
        <p14:creationId xmlns:p14="http://schemas.microsoft.com/office/powerpoint/2010/main" val="179421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ComponentOne</a:t>
            </a:r>
            <a:endParaRPr lang="en-US" dirty="0"/>
          </a:p>
        </p:txBody>
      </p:sp>
      <p:pic>
        <p:nvPicPr>
          <p:cNvPr id="4" name="Picture 3"/>
          <p:cNvPicPr>
            <a:picLocks noChangeAspect="1"/>
          </p:cNvPicPr>
          <p:nvPr/>
        </p:nvPicPr>
        <p:blipFill>
          <a:blip r:embed="rId2"/>
          <a:stretch>
            <a:fillRect/>
          </a:stretch>
        </p:blipFill>
        <p:spPr>
          <a:xfrm>
            <a:off x="628650" y="1268016"/>
            <a:ext cx="2573252" cy="1577340"/>
          </a:xfrm>
          <a:prstGeom prst="rect">
            <a:avLst/>
          </a:prstGeom>
        </p:spPr>
      </p:pic>
      <p:pic>
        <p:nvPicPr>
          <p:cNvPr id="5" name="Picture 4"/>
          <p:cNvPicPr>
            <a:picLocks noChangeAspect="1"/>
          </p:cNvPicPr>
          <p:nvPr/>
        </p:nvPicPr>
        <p:blipFill>
          <a:blip r:embed="rId3"/>
          <a:stretch>
            <a:fillRect/>
          </a:stretch>
        </p:blipFill>
        <p:spPr>
          <a:xfrm>
            <a:off x="3350622" y="1268016"/>
            <a:ext cx="2561738" cy="1577340"/>
          </a:xfrm>
          <a:prstGeom prst="rect">
            <a:avLst/>
          </a:prstGeom>
        </p:spPr>
      </p:pic>
      <p:pic>
        <p:nvPicPr>
          <p:cNvPr id="6" name="Picture 5"/>
          <p:cNvPicPr>
            <a:picLocks noChangeAspect="1"/>
          </p:cNvPicPr>
          <p:nvPr/>
        </p:nvPicPr>
        <p:blipFill>
          <a:blip r:embed="rId4"/>
          <a:stretch>
            <a:fillRect/>
          </a:stretch>
        </p:blipFill>
        <p:spPr>
          <a:xfrm>
            <a:off x="628650" y="3186773"/>
            <a:ext cx="2592173" cy="1577340"/>
          </a:xfrm>
          <a:prstGeom prst="rect">
            <a:avLst/>
          </a:prstGeom>
        </p:spPr>
      </p:pic>
      <p:pic>
        <p:nvPicPr>
          <p:cNvPr id="7" name="Picture 6"/>
          <p:cNvPicPr>
            <a:picLocks noChangeAspect="1"/>
          </p:cNvPicPr>
          <p:nvPr/>
        </p:nvPicPr>
        <p:blipFill>
          <a:blip r:embed="rId5"/>
          <a:stretch>
            <a:fillRect/>
          </a:stretch>
        </p:blipFill>
        <p:spPr>
          <a:xfrm>
            <a:off x="3386480" y="3186773"/>
            <a:ext cx="2561738" cy="1577340"/>
          </a:xfrm>
          <a:prstGeom prst="rect">
            <a:avLst/>
          </a:prstGeom>
        </p:spPr>
      </p:pic>
      <p:pic>
        <p:nvPicPr>
          <p:cNvPr id="8" name="Picture 7"/>
          <p:cNvPicPr>
            <a:picLocks noChangeAspect="1"/>
          </p:cNvPicPr>
          <p:nvPr/>
        </p:nvPicPr>
        <p:blipFill>
          <a:blip r:embed="rId6"/>
          <a:stretch>
            <a:fillRect/>
          </a:stretch>
        </p:blipFill>
        <p:spPr>
          <a:xfrm>
            <a:off x="6061080" y="1268016"/>
            <a:ext cx="2836179" cy="1577340"/>
          </a:xfrm>
          <a:prstGeom prst="rect">
            <a:avLst/>
          </a:prstGeom>
        </p:spPr>
      </p:pic>
      <p:pic>
        <p:nvPicPr>
          <p:cNvPr id="9" name="Picture 8"/>
          <p:cNvPicPr>
            <a:picLocks noChangeAspect="1"/>
          </p:cNvPicPr>
          <p:nvPr/>
        </p:nvPicPr>
        <p:blipFill>
          <a:blip r:embed="rId7"/>
          <a:stretch>
            <a:fillRect/>
          </a:stretch>
        </p:blipFill>
        <p:spPr>
          <a:xfrm>
            <a:off x="6229845" y="3186773"/>
            <a:ext cx="2498650" cy="1577340"/>
          </a:xfrm>
          <a:prstGeom prst="rect">
            <a:avLst/>
          </a:prstGeom>
        </p:spPr>
      </p:pic>
      <p:sp>
        <p:nvSpPr>
          <p:cNvPr id="10" name="Rectangle 9"/>
          <p:cNvSpPr/>
          <p:nvPr/>
        </p:nvSpPr>
        <p:spPr>
          <a:xfrm>
            <a:off x="4457700" y="632430"/>
            <a:ext cx="4489434" cy="300082"/>
          </a:xfrm>
          <a:prstGeom prst="rect">
            <a:avLst/>
          </a:prstGeom>
        </p:spPr>
        <p:txBody>
          <a:bodyPr wrap="none">
            <a:spAutoFit/>
          </a:bodyPr>
          <a:lstStyle/>
          <a:p>
            <a:r>
              <a:rPr lang="en-US" sz="1350" dirty="0">
                <a:hlinkClick r:id="rId8"/>
              </a:rPr>
              <a:t>http://www.componentone.com/SuperProducts/StudioWPF/</a:t>
            </a:r>
            <a:endParaRPr lang="en-US" sz="1350" dirty="0"/>
          </a:p>
        </p:txBody>
      </p:sp>
    </p:spTree>
    <p:extLst>
      <p:ext uri="{BB962C8B-B14F-4D97-AF65-F5344CB8AC3E}">
        <p14:creationId xmlns:p14="http://schemas.microsoft.com/office/powerpoint/2010/main" val="14037095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03225" y="971550"/>
            <a:ext cx="8740775" cy="1535113"/>
          </a:xfrm>
        </p:spPr>
        <p:txBody>
          <a:bodyPr/>
          <a:lstStyle/>
          <a:p>
            <a:r>
              <a:rPr lang="en-US" dirty="0" smtClean="0"/>
              <a:t>Modernize your platform</a:t>
            </a:r>
          </a:p>
          <a:p>
            <a:pPr lvl="1"/>
            <a:r>
              <a:rPr lang="en-US" dirty="0" smtClean="0"/>
              <a:t>.NET &amp; WPF improvements since 4.0</a:t>
            </a:r>
          </a:p>
          <a:p>
            <a:r>
              <a:rPr lang="en-US" dirty="0" smtClean="0"/>
              <a:t>Modernize your tools</a:t>
            </a:r>
          </a:p>
          <a:p>
            <a:pPr lvl="1"/>
            <a:r>
              <a:rPr lang="en-US" dirty="0" smtClean="0"/>
              <a:t>Visual Studio 2013</a:t>
            </a:r>
          </a:p>
          <a:p>
            <a:r>
              <a:rPr lang="en-US" dirty="0" smtClean="0"/>
              <a:t>Modernize your user experience</a:t>
            </a:r>
          </a:p>
          <a:p>
            <a:pPr lvl="1"/>
            <a:r>
              <a:rPr lang="en-US" dirty="0" smtClean="0"/>
              <a:t>Touch, toast, 3</a:t>
            </a:r>
            <a:r>
              <a:rPr lang="en-US" baseline="30000" dirty="0" smtClean="0"/>
              <a:t>rd</a:t>
            </a:r>
            <a:r>
              <a:rPr lang="en-US" dirty="0" smtClean="0"/>
              <a:t> party controls</a:t>
            </a:r>
          </a:p>
        </p:txBody>
      </p:sp>
      <p:sp>
        <p:nvSpPr>
          <p:cNvPr id="2" name="Title 1"/>
          <p:cNvSpPr>
            <a:spLocks noGrp="1"/>
          </p:cNvSpPr>
          <p:nvPr>
            <p:ph type="title" idx="4294967295"/>
          </p:nvPr>
        </p:nvSpPr>
        <p:spPr>
          <a:xfrm>
            <a:off x="401638" y="217488"/>
            <a:ext cx="8742362" cy="674687"/>
          </a:xfrm>
        </p:spPr>
        <p:txBody>
          <a:bodyPr/>
          <a:lstStyle/>
          <a:p>
            <a:r>
              <a:rPr lang="en-US" dirty="0" smtClean="0"/>
              <a:t>Summary</a:t>
            </a:r>
            <a:endParaRPr lang="en-US" dirty="0"/>
          </a:p>
        </p:txBody>
      </p:sp>
    </p:spTree>
    <p:extLst>
      <p:ext uri="{BB962C8B-B14F-4D97-AF65-F5344CB8AC3E}">
        <p14:creationId xmlns:p14="http://schemas.microsoft.com/office/powerpoint/2010/main" val="371316566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05402" y="892175"/>
            <a:ext cx="8740775" cy="1535113"/>
          </a:xfrm>
        </p:spPr>
        <p:txBody>
          <a:bodyPr/>
          <a:lstStyle/>
          <a:p>
            <a:r>
              <a:rPr lang="en-US" dirty="0" smtClean="0"/>
              <a:t>XAML Editor Improvements in Visual Studio 2013</a:t>
            </a:r>
          </a:p>
          <a:p>
            <a:pPr lvl="1"/>
            <a:r>
              <a:rPr lang="en-US" dirty="0" smtClean="0"/>
              <a:t>http://blogs.msdn.com/b/visualstudio/archive/2013/08/09/xaml-editor-improvements-in-visual-studio-2013.aspx</a:t>
            </a:r>
          </a:p>
          <a:p>
            <a:r>
              <a:rPr lang="en-US" dirty="0" smtClean="0"/>
              <a:t>Modernizing WPF Line-of-Business Applications</a:t>
            </a:r>
          </a:p>
          <a:p>
            <a:pPr lvl="1"/>
            <a:r>
              <a:rPr lang="en-US" dirty="0" smtClean="0"/>
              <a:t>http://channel9.msdn.com/Events/TechEd/NorthAmerica/2013/DEV-B325#fbid=kt1W5OJuY58</a:t>
            </a:r>
          </a:p>
          <a:p>
            <a:r>
              <a:rPr lang="en-US" dirty="0" smtClean="0"/>
              <a:t>DevExpress Controls for XAML Developers</a:t>
            </a:r>
          </a:p>
          <a:p>
            <a:pPr lvl="1"/>
            <a:r>
              <a:rPr lang="en-US" dirty="0" smtClean="0"/>
              <a:t>http://channel9.msdn.com/Shows/Visual-Studio-Toolbox/DevExpress-Controls-for-XAML-Developers</a:t>
            </a:r>
          </a:p>
          <a:p>
            <a:endParaRPr lang="en-US" dirty="0"/>
          </a:p>
        </p:txBody>
      </p:sp>
      <p:sp>
        <p:nvSpPr>
          <p:cNvPr id="3" name="Title 2"/>
          <p:cNvSpPr>
            <a:spLocks noGrp="1"/>
          </p:cNvSpPr>
          <p:nvPr>
            <p:ph type="title" idx="4294967295"/>
          </p:nvPr>
        </p:nvSpPr>
        <p:spPr>
          <a:xfrm>
            <a:off x="401638" y="217488"/>
            <a:ext cx="8742362" cy="674687"/>
          </a:xfrm>
        </p:spPr>
        <p:txBody>
          <a:bodyPr/>
          <a:lstStyle/>
          <a:p>
            <a:r>
              <a:rPr lang="en-US" smtClean="0"/>
              <a:t>Resources</a:t>
            </a:r>
            <a:endParaRPr lang="en-US" dirty="0"/>
          </a:p>
        </p:txBody>
      </p:sp>
    </p:spTree>
    <p:extLst>
      <p:ext uri="{BB962C8B-B14F-4D97-AF65-F5344CB8AC3E}">
        <p14:creationId xmlns:p14="http://schemas.microsoft.com/office/powerpoint/2010/main" val="35869762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01638" y="896076"/>
            <a:ext cx="8740775" cy="1535113"/>
          </a:xfrm>
        </p:spPr>
        <p:txBody>
          <a:bodyPr/>
          <a:lstStyle/>
          <a:p>
            <a:r>
              <a:rPr lang="en-US" dirty="0" err="1" smtClean="0"/>
              <a:t>Infragistics</a:t>
            </a:r>
            <a:r>
              <a:rPr lang="en-US" dirty="0" smtClean="0"/>
              <a:t> Controls for XAML Developers</a:t>
            </a:r>
          </a:p>
          <a:p>
            <a:pPr lvl="1"/>
            <a:r>
              <a:rPr lang="en-US" dirty="0" smtClean="0"/>
              <a:t>http://channel9.msdn.com/Shows/Visual-Studio-Toolbox/Infragistics-Controls-for-XAML-Developers</a:t>
            </a:r>
          </a:p>
          <a:p>
            <a:r>
              <a:rPr lang="en-US" dirty="0" err="1" smtClean="0"/>
              <a:t>Telerik</a:t>
            </a:r>
            <a:r>
              <a:rPr lang="en-US" dirty="0" smtClean="0"/>
              <a:t> Controls for XAML Developers</a:t>
            </a:r>
          </a:p>
          <a:p>
            <a:pPr lvl="1"/>
            <a:r>
              <a:rPr lang="en-US" dirty="0" smtClean="0"/>
              <a:t>http://channel9.msdn.com/Shows/Visual-Studio-Toolbox/Telerik-Controls-for-XAML-Developers</a:t>
            </a:r>
          </a:p>
          <a:p>
            <a:r>
              <a:rPr lang="en-US" dirty="0" err="1" smtClean="0"/>
              <a:t>ComponentOne</a:t>
            </a:r>
            <a:r>
              <a:rPr lang="en-US" dirty="0" smtClean="0"/>
              <a:t> Controls for XAML Developers</a:t>
            </a:r>
          </a:p>
          <a:p>
            <a:pPr lvl="1"/>
            <a:r>
              <a:rPr lang="en-US" dirty="0" smtClean="0"/>
              <a:t>http://channel9.msdn.com/Shows/Visual-Studio-Toolbox/ComponentOne-Controls-for-XAML-Developers</a:t>
            </a:r>
            <a:endParaRPr lang="en-US" dirty="0"/>
          </a:p>
        </p:txBody>
      </p:sp>
      <p:sp>
        <p:nvSpPr>
          <p:cNvPr id="3" name="Title 2"/>
          <p:cNvSpPr>
            <a:spLocks noGrp="1"/>
          </p:cNvSpPr>
          <p:nvPr>
            <p:ph type="title" idx="4294967295"/>
          </p:nvPr>
        </p:nvSpPr>
        <p:spPr>
          <a:xfrm>
            <a:off x="401638" y="217488"/>
            <a:ext cx="8742362" cy="674687"/>
          </a:xfrm>
        </p:spPr>
        <p:txBody>
          <a:bodyPr/>
          <a:lstStyle/>
          <a:p>
            <a:r>
              <a:rPr lang="en-US" smtClean="0"/>
              <a:t>Resources</a:t>
            </a:r>
            <a:endParaRPr lang="en-US" dirty="0"/>
          </a:p>
        </p:txBody>
      </p:sp>
    </p:spTree>
    <p:extLst>
      <p:ext uri="{BB962C8B-B14F-4D97-AF65-F5344CB8AC3E}">
        <p14:creationId xmlns:p14="http://schemas.microsoft.com/office/powerpoint/2010/main" val="14666414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382092" y="4562680"/>
            <a:ext cx="8379818"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2013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3059691" y="2247747"/>
            <a:ext cx="3024619" cy="648008"/>
          </a:xfrm>
          <a:prstGeom prst="rect">
            <a:avLst/>
          </a:prstGeom>
        </p:spPr>
      </p:pic>
    </p:spTree>
    <p:extLst>
      <p:ext uri="{BB962C8B-B14F-4D97-AF65-F5344CB8AC3E}">
        <p14:creationId xmlns:p14="http://schemas.microsoft.com/office/powerpoint/2010/main" val="116582722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384221" y="1047750"/>
            <a:ext cx="8740775" cy="3228975"/>
          </a:xfrm>
        </p:spPr>
        <p:txBody>
          <a:bodyPr/>
          <a:lstStyle/>
          <a:p>
            <a:r>
              <a:rPr lang="en-US" strike="sngStrike" dirty="0" smtClean="0"/>
              <a:t>Improve architecture, maintainability, and quality</a:t>
            </a:r>
          </a:p>
          <a:p>
            <a:pPr lvl="1"/>
            <a:r>
              <a:rPr lang="en-US" strike="sngStrike" dirty="0" smtClean="0"/>
              <a:t>Adopt a services architecture</a:t>
            </a:r>
          </a:p>
          <a:p>
            <a:r>
              <a:rPr lang="en-US" strike="sngStrike" dirty="0" smtClean="0"/>
              <a:t>Improve accessibility, scalability, and operations</a:t>
            </a:r>
          </a:p>
          <a:p>
            <a:pPr lvl="1"/>
            <a:r>
              <a:rPr lang="en-US" strike="sngStrike" dirty="0" smtClean="0"/>
              <a:t>Move to the cloud</a:t>
            </a:r>
          </a:p>
          <a:p>
            <a:r>
              <a:rPr lang="en-US" dirty="0" smtClean="0"/>
              <a:t>Update the user experience</a:t>
            </a:r>
          </a:p>
          <a:p>
            <a:pPr lvl="1"/>
            <a:r>
              <a:rPr lang="en-US" dirty="0" smtClean="0"/>
              <a:t>Build a more modern-looking user experience</a:t>
            </a:r>
          </a:p>
          <a:p>
            <a:r>
              <a:rPr lang="en-US" dirty="0" smtClean="0"/>
              <a:t>Expand device support</a:t>
            </a:r>
          </a:p>
          <a:p>
            <a:pPr lvl="1"/>
            <a:r>
              <a:rPr lang="en-US" dirty="0"/>
              <a:t>Companion apps for Windows Store and Windows Phone</a:t>
            </a:r>
          </a:p>
        </p:txBody>
      </p:sp>
      <p:sp>
        <p:nvSpPr>
          <p:cNvPr id="2" name="Title 1"/>
          <p:cNvSpPr>
            <a:spLocks noGrp="1"/>
          </p:cNvSpPr>
          <p:nvPr>
            <p:ph type="title" idx="4294967295"/>
          </p:nvPr>
        </p:nvSpPr>
        <p:spPr>
          <a:xfrm>
            <a:off x="401638" y="217488"/>
            <a:ext cx="8742362" cy="674687"/>
          </a:xfrm>
        </p:spPr>
        <p:txBody>
          <a:bodyPr/>
          <a:lstStyle/>
          <a:p>
            <a:r>
              <a:rPr lang="en-US" dirty="0" smtClean="0"/>
              <a:t>Expense reporting backlog</a:t>
            </a:r>
            <a:endParaRPr lang="en-US" dirty="0"/>
          </a:p>
        </p:txBody>
      </p:sp>
    </p:spTree>
    <p:extLst>
      <p:ext uri="{BB962C8B-B14F-4D97-AF65-F5344CB8AC3E}">
        <p14:creationId xmlns:p14="http://schemas.microsoft.com/office/powerpoint/2010/main" val="12103543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77" y="209550"/>
            <a:ext cx="5379716" cy="1346106"/>
          </a:xfrm>
        </p:spPr>
        <p:txBody>
          <a:bodyPr/>
          <a:lstStyle/>
          <a:p>
            <a:r>
              <a:rPr lang="en-US" sz="2800" dirty="0" smtClean="0"/>
              <a:t>Agenda</a:t>
            </a:r>
            <a:endParaRPr lang="en-US" sz="2800" dirty="0"/>
          </a:p>
        </p:txBody>
      </p:sp>
      <p:sp>
        <p:nvSpPr>
          <p:cNvPr id="3" name="Content Placeholder 2"/>
          <p:cNvSpPr>
            <a:spLocks noGrp="1"/>
          </p:cNvSpPr>
          <p:nvPr>
            <p:ph type="body" sz="quarter" idx="14"/>
          </p:nvPr>
        </p:nvSpPr>
        <p:spPr>
          <a:xfrm>
            <a:off x="197623" y="1657350"/>
            <a:ext cx="5379716" cy="1342493"/>
          </a:xfrm>
        </p:spPr>
        <p:txBody>
          <a:bodyPr/>
          <a:lstStyle/>
          <a:p>
            <a:r>
              <a:rPr lang="en-US" dirty="0" smtClean="0">
                <a:solidFill>
                  <a:schemeClr val="bg1"/>
                </a:solidFill>
              </a:rPr>
              <a:t>Modernize your platform</a:t>
            </a:r>
          </a:p>
          <a:p>
            <a:pPr lvl="1"/>
            <a:r>
              <a:rPr lang="en-US" dirty="0" smtClean="0">
                <a:solidFill>
                  <a:schemeClr val="bg1"/>
                </a:solidFill>
              </a:rPr>
              <a:t>.NET &amp; WPF improvements since 4.0</a:t>
            </a:r>
          </a:p>
          <a:p>
            <a:r>
              <a:rPr lang="en-US" dirty="0" smtClean="0">
                <a:solidFill>
                  <a:schemeClr val="bg1"/>
                </a:solidFill>
              </a:rPr>
              <a:t>Modernize your tools</a:t>
            </a:r>
          </a:p>
          <a:p>
            <a:pPr lvl="1"/>
            <a:r>
              <a:rPr lang="en-US" dirty="0" smtClean="0">
                <a:solidFill>
                  <a:schemeClr val="bg1"/>
                </a:solidFill>
              </a:rPr>
              <a:t>Visual Studio 2013</a:t>
            </a:r>
          </a:p>
          <a:p>
            <a:r>
              <a:rPr lang="en-US" dirty="0" smtClean="0">
                <a:solidFill>
                  <a:schemeClr val="bg1"/>
                </a:solidFill>
              </a:rPr>
              <a:t>Modernize your user experience</a:t>
            </a:r>
          </a:p>
          <a:p>
            <a:pPr lvl="1"/>
            <a:r>
              <a:rPr lang="en-US" dirty="0" smtClean="0">
                <a:solidFill>
                  <a:schemeClr val="bg1"/>
                </a:solidFill>
              </a:rPr>
              <a:t>Touch, toast, 3</a:t>
            </a:r>
            <a:r>
              <a:rPr lang="en-US" baseline="30000" dirty="0" smtClean="0">
                <a:solidFill>
                  <a:schemeClr val="bg1"/>
                </a:solidFill>
              </a:rPr>
              <a:t>rd</a:t>
            </a:r>
            <a:r>
              <a:rPr lang="en-US" dirty="0" smtClean="0">
                <a:solidFill>
                  <a:schemeClr val="bg1"/>
                </a:solidFill>
              </a:rPr>
              <a:t> party controls</a:t>
            </a:r>
          </a:p>
        </p:txBody>
      </p:sp>
    </p:spTree>
    <p:extLst>
      <p:ext uri="{BB962C8B-B14F-4D97-AF65-F5344CB8AC3E}">
        <p14:creationId xmlns:p14="http://schemas.microsoft.com/office/powerpoint/2010/main" val="35577526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563129"/>
            <a:ext cx="8740142" cy="1347163"/>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US" sz="6500" dirty="0" smtClean="0">
                <a:solidFill>
                  <a:schemeClr val="bg1"/>
                </a:solidFill>
                <a:latin typeface="Segoe UI Light" pitchFamily="34" charset="0"/>
              </a:rPr>
              <a:t>Modernize Your Tools</a:t>
            </a:r>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1114819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1638" y="217488"/>
            <a:ext cx="8742362" cy="674687"/>
          </a:xfrm>
        </p:spPr>
        <p:txBody>
          <a:bodyPr/>
          <a:lstStyle/>
          <a:p>
            <a:r>
              <a:rPr lang="en-US" smtClean="0"/>
              <a:t>.NET &amp; WPF improvements since 4.0</a:t>
            </a:r>
            <a:endParaRPr lang="en-US" dirty="0"/>
          </a:p>
        </p:txBody>
      </p:sp>
      <p:sp>
        <p:nvSpPr>
          <p:cNvPr id="4" name="Text Placeholder 3"/>
          <p:cNvSpPr>
            <a:spLocks noGrp="1"/>
          </p:cNvSpPr>
          <p:nvPr>
            <p:ph type="body" sz="quarter" idx="4294967295"/>
          </p:nvPr>
        </p:nvSpPr>
        <p:spPr>
          <a:xfrm>
            <a:off x="738982" y="971550"/>
            <a:ext cx="4033838" cy="1865313"/>
          </a:xfrm>
        </p:spPr>
        <p:txBody>
          <a:bodyPr/>
          <a:lstStyle/>
          <a:p>
            <a:r>
              <a:rPr lang="en-US" dirty="0" smtClean="0"/>
              <a:t>Since .NET 4.0</a:t>
            </a:r>
          </a:p>
          <a:p>
            <a:pPr lvl="1"/>
            <a:r>
              <a:rPr lang="en-US" dirty="0" err="1" smtClean="0"/>
              <a:t>async</a:t>
            </a:r>
            <a:r>
              <a:rPr lang="en-US" dirty="0" smtClean="0"/>
              <a:t>/await &amp; PLINQ</a:t>
            </a:r>
          </a:p>
          <a:p>
            <a:pPr lvl="1"/>
            <a:r>
              <a:rPr lang="en-US" dirty="0" smtClean="0"/>
              <a:t>Portable Class Libraries</a:t>
            </a:r>
          </a:p>
          <a:p>
            <a:pPr lvl="1"/>
            <a:r>
              <a:rPr lang="en-US" dirty="0" smtClean="0"/>
              <a:t>Zip compression</a:t>
            </a:r>
          </a:p>
          <a:p>
            <a:pPr lvl="1"/>
            <a:r>
              <a:rPr lang="en-US" dirty="0" smtClean="0"/>
              <a:t>Web </a:t>
            </a:r>
            <a:r>
              <a:rPr lang="en-US" dirty="0" err="1" smtClean="0"/>
              <a:t>Bootstrapper</a:t>
            </a:r>
            <a:r>
              <a:rPr lang="en-US" dirty="0" smtClean="0"/>
              <a:t> replaces Client Profile Installer for online scenarios</a:t>
            </a:r>
          </a:p>
          <a:p>
            <a:pPr lvl="1"/>
            <a:r>
              <a:rPr lang="en-US" dirty="0" smtClean="0"/>
              <a:t>SQL connection resiliency</a:t>
            </a:r>
            <a:endParaRPr lang="en-US" dirty="0"/>
          </a:p>
        </p:txBody>
      </p:sp>
      <p:sp>
        <p:nvSpPr>
          <p:cNvPr id="6" name="Text Placeholder 5"/>
          <p:cNvSpPr>
            <a:spLocks noGrp="1"/>
          </p:cNvSpPr>
          <p:nvPr>
            <p:ph type="body" sz="quarter" idx="4294967295"/>
          </p:nvPr>
        </p:nvSpPr>
        <p:spPr>
          <a:xfrm>
            <a:off x="4953000" y="971550"/>
            <a:ext cx="4033837" cy="1865313"/>
          </a:xfrm>
        </p:spPr>
        <p:txBody>
          <a:bodyPr/>
          <a:lstStyle/>
          <a:p>
            <a:r>
              <a:rPr lang="en-US" dirty="0" smtClean="0"/>
              <a:t>Since WPF 4.0</a:t>
            </a:r>
          </a:p>
          <a:p>
            <a:pPr lvl="1"/>
            <a:r>
              <a:rPr lang="en-US" dirty="0" smtClean="0"/>
              <a:t>Collections support modification from non-UI threads</a:t>
            </a:r>
          </a:p>
          <a:p>
            <a:pPr lvl="1"/>
            <a:r>
              <a:rPr lang="en-US" dirty="0" smtClean="0"/>
              <a:t>Improved support for Weak References to events</a:t>
            </a:r>
          </a:p>
          <a:p>
            <a:pPr lvl="1"/>
            <a:r>
              <a:rPr lang="en-US" dirty="0" err="1" smtClean="0"/>
              <a:t>Async</a:t>
            </a:r>
            <a:r>
              <a:rPr lang="en-US" dirty="0" smtClean="0"/>
              <a:t> data validation</a:t>
            </a:r>
          </a:p>
          <a:p>
            <a:pPr lvl="1"/>
            <a:r>
              <a:rPr lang="en-US" dirty="0" smtClean="0"/>
              <a:t>Binding to static properties</a:t>
            </a:r>
          </a:p>
          <a:p>
            <a:pPr lvl="1"/>
            <a:r>
              <a:rPr lang="en-US" dirty="0" smtClean="0"/>
              <a:t>Ribbon control</a:t>
            </a:r>
            <a:endParaRPr lang="en-US" dirty="0"/>
          </a:p>
        </p:txBody>
      </p:sp>
    </p:spTree>
    <p:extLst>
      <p:ext uri="{BB962C8B-B14F-4D97-AF65-F5344CB8AC3E}">
        <p14:creationId xmlns:p14="http://schemas.microsoft.com/office/powerpoint/2010/main" val="190853021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401638" y="1047750"/>
            <a:ext cx="8740775" cy="3392488"/>
          </a:xfrm>
        </p:spPr>
        <p:txBody>
          <a:bodyPr/>
          <a:lstStyle/>
          <a:p>
            <a:r>
              <a:rPr lang="en-US" dirty="0" smtClean="0"/>
              <a:t>IntelliSense for data binding and resources</a:t>
            </a:r>
          </a:p>
          <a:p>
            <a:r>
              <a:rPr lang="en-US" dirty="0" smtClean="0"/>
              <a:t>Go to definition (F12) for resources and types</a:t>
            </a:r>
          </a:p>
          <a:p>
            <a:r>
              <a:rPr lang="en-US" dirty="0" smtClean="0"/>
              <a:t>Commenting markup supports nesting of comments</a:t>
            </a:r>
          </a:p>
          <a:p>
            <a:r>
              <a:rPr lang="en-US" dirty="0" smtClean="0"/>
              <a:t>Renaming a start tag also renames matching end tag</a:t>
            </a:r>
          </a:p>
          <a:p>
            <a:r>
              <a:rPr lang="en-US" dirty="0" smtClean="0"/>
              <a:t>Support for adding XAML code snippets</a:t>
            </a:r>
          </a:p>
          <a:p>
            <a:r>
              <a:rPr lang="en-US" dirty="0" smtClean="0"/>
              <a:t>All these improvements now also available for WPF, Silverlight and Windows Phone</a:t>
            </a:r>
            <a:endParaRPr lang="en-US" dirty="0"/>
          </a:p>
        </p:txBody>
      </p:sp>
      <p:sp>
        <p:nvSpPr>
          <p:cNvPr id="12" name="Title 11"/>
          <p:cNvSpPr>
            <a:spLocks noGrp="1"/>
          </p:cNvSpPr>
          <p:nvPr>
            <p:ph type="title" idx="4294967295"/>
          </p:nvPr>
        </p:nvSpPr>
        <p:spPr>
          <a:xfrm>
            <a:off x="401638" y="217488"/>
            <a:ext cx="8742362" cy="674687"/>
          </a:xfrm>
        </p:spPr>
        <p:txBody>
          <a:bodyPr/>
          <a:lstStyle/>
          <a:p>
            <a:r>
              <a:rPr lang="en-US" dirty="0" smtClean="0"/>
              <a:t>Visual Studio 2013 </a:t>
            </a:r>
            <a:r>
              <a:rPr lang="en-US" dirty="0"/>
              <a:t>XAML </a:t>
            </a:r>
            <a:r>
              <a:rPr lang="en-US" dirty="0" smtClean="0"/>
              <a:t>improvements</a:t>
            </a:r>
            <a:endParaRPr lang="en-US" dirty="0"/>
          </a:p>
        </p:txBody>
      </p:sp>
    </p:spTree>
    <p:extLst>
      <p:ext uri="{BB962C8B-B14F-4D97-AF65-F5344CB8AC3E}">
        <p14:creationId xmlns:p14="http://schemas.microsoft.com/office/powerpoint/2010/main" val="40179842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563129"/>
            <a:ext cx="8740142" cy="1347163"/>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US" sz="6500" dirty="0">
                <a:solidFill>
                  <a:schemeClr val="bg1"/>
                </a:solidFill>
                <a:latin typeface="Segoe UI Light" pitchFamily="34" charset="0"/>
              </a:rPr>
              <a:t>Modernize </a:t>
            </a:r>
            <a:r>
              <a:rPr lang="en-US" sz="6500" dirty="0" smtClean="0">
                <a:solidFill>
                  <a:schemeClr val="bg1"/>
                </a:solidFill>
                <a:latin typeface="Segoe UI Light" pitchFamily="34" charset="0"/>
              </a:rPr>
              <a:t>Your </a:t>
            </a:r>
          </a:p>
          <a:p>
            <a:r>
              <a:rPr lang="en-US" sz="6500" dirty="0" smtClean="0">
                <a:solidFill>
                  <a:schemeClr val="bg1"/>
                </a:solidFill>
                <a:latin typeface="Segoe UI Light" pitchFamily="34" charset="0"/>
              </a:rPr>
              <a:t>User Experience</a:t>
            </a:r>
            <a:endParaRPr lang="en-US" sz="6500" dirty="0">
              <a:solidFill>
                <a:schemeClr val="bg1"/>
              </a:solidFill>
              <a:latin typeface="Segoe UI Light" pitchFamily="34" charset="0"/>
            </a:endParaRPr>
          </a:p>
          <a:p>
            <a:pPr algn="l"/>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22354372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03225" y="892175"/>
            <a:ext cx="8435975" cy="4041775"/>
          </a:xfrm>
        </p:spPr>
        <p:txBody>
          <a:bodyPr/>
          <a:lstStyle/>
          <a:p>
            <a:r>
              <a:rPr lang="en-US" dirty="0"/>
              <a:t>Windows 8 is the best Windows operating system for touch input</a:t>
            </a:r>
          </a:p>
          <a:p>
            <a:r>
              <a:rPr lang="en-US" dirty="0"/>
              <a:t>Windows Store &amp; Windows Phone apps are optimized for touch input and provide the best touch experience</a:t>
            </a:r>
          </a:p>
          <a:p>
            <a:r>
              <a:rPr lang="en-US" dirty="0"/>
              <a:t>Desktop Applications such as WPF can be enhanced for better touch support through custom code or 3rd party </a:t>
            </a:r>
            <a:r>
              <a:rPr lang="en-US" dirty="0" smtClean="0"/>
              <a:t>controls</a:t>
            </a:r>
            <a:endParaRPr lang="en-US" dirty="0"/>
          </a:p>
        </p:txBody>
      </p:sp>
      <p:sp>
        <p:nvSpPr>
          <p:cNvPr id="2" name="Title 1"/>
          <p:cNvSpPr>
            <a:spLocks noGrp="1"/>
          </p:cNvSpPr>
          <p:nvPr>
            <p:ph type="title" idx="4294967295"/>
          </p:nvPr>
        </p:nvSpPr>
        <p:spPr>
          <a:xfrm>
            <a:off x="401638" y="217488"/>
            <a:ext cx="8742362" cy="674687"/>
          </a:xfrm>
        </p:spPr>
        <p:txBody>
          <a:bodyPr/>
          <a:lstStyle/>
          <a:p>
            <a:r>
              <a:rPr lang="en-US" dirty="0"/>
              <a:t>Touch</a:t>
            </a:r>
          </a:p>
        </p:txBody>
      </p:sp>
    </p:spTree>
    <p:extLst>
      <p:ext uri="{BB962C8B-B14F-4D97-AF65-F5344CB8AC3E}">
        <p14:creationId xmlns:p14="http://schemas.microsoft.com/office/powerpoint/2010/main" val="168849302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52400" y="1276350"/>
            <a:ext cx="8588375" cy="1150938"/>
          </a:xfrm>
        </p:spPr>
        <p:txBody>
          <a:bodyPr/>
          <a:lstStyle/>
          <a:p>
            <a:r>
              <a:rPr lang="en-US" dirty="0"/>
              <a:t>Pop-up notifications in the upper right corner of the screen</a:t>
            </a:r>
          </a:p>
          <a:p>
            <a:r>
              <a:rPr lang="en-US" dirty="0"/>
              <a:t>A user can select the toast (touch or click) to launch the associated action</a:t>
            </a:r>
          </a:p>
          <a:p>
            <a:r>
              <a:rPr lang="en-US" dirty="0"/>
              <a:t>Toast notifications can be sent by Windows Store and Windows Desktop </a:t>
            </a:r>
            <a:r>
              <a:rPr lang="en-US" dirty="0" smtClean="0"/>
              <a:t>applications</a:t>
            </a:r>
            <a:endParaRPr lang="en-US" dirty="0"/>
          </a:p>
        </p:txBody>
      </p:sp>
      <p:sp>
        <p:nvSpPr>
          <p:cNvPr id="2" name="Title 1"/>
          <p:cNvSpPr>
            <a:spLocks noGrp="1"/>
          </p:cNvSpPr>
          <p:nvPr>
            <p:ph type="title" idx="4294967295"/>
          </p:nvPr>
        </p:nvSpPr>
        <p:spPr>
          <a:xfrm>
            <a:off x="152400" y="226741"/>
            <a:ext cx="8742362" cy="674687"/>
          </a:xfrm>
        </p:spPr>
        <p:txBody>
          <a:bodyPr/>
          <a:lstStyle/>
          <a:p>
            <a:r>
              <a:rPr lang="en-US" dirty="0" smtClean="0"/>
              <a:t>Windows 8 toast notifications</a:t>
            </a:r>
            <a:endParaRPr lang="en-US" dirty="0"/>
          </a:p>
        </p:txBody>
      </p:sp>
      <p:pic>
        <p:nvPicPr>
          <p:cNvPr id="4" name="Picture 3"/>
          <p:cNvPicPr>
            <a:picLocks noChangeAspect="1"/>
          </p:cNvPicPr>
          <p:nvPr/>
        </p:nvPicPr>
        <p:blipFill>
          <a:blip r:embed="rId2"/>
          <a:stretch>
            <a:fillRect/>
          </a:stretch>
        </p:blipFill>
        <p:spPr>
          <a:xfrm>
            <a:off x="6407331" y="0"/>
            <a:ext cx="2743200" cy="642938"/>
          </a:xfrm>
          <a:prstGeom prst="rect">
            <a:avLst/>
          </a:prstGeom>
        </p:spPr>
      </p:pic>
    </p:spTree>
    <p:extLst>
      <p:ext uri="{BB962C8B-B14F-4D97-AF65-F5344CB8AC3E}">
        <p14:creationId xmlns:p14="http://schemas.microsoft.com/office/powerpoint/2010/main" val="162915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1" ma:contentTypeDescription="Create a new document." ma:contentTypeScope="" ma:versionID="690d8cae54629b44507218643ffac2ae">
  <xsd:schema xmlns:xsd="http://www.w3.org/2001/XMLSchema" xmlns:xs="http://www.w3.org/2001/XMLSchema" xmlns:p="http://schemas.microsoft.com/office/2006/metadata/properties" xmlns:ns3="e3d0970a-7e18-4fe5-9b60-2ba79416d134" targetNamespace="http://schemas.microsoft.com/office/2006/metadata/properties" ma:root="true" ma:fieldsID="b9db1795a0e14a103f61a146c412fa7a" ns3:_="">
    <xsd:import namespace="e3d0970a-7e18-4fe5-9b60-2ba79416d134"/>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d0970a-7e18-4fe5-9b60-2ba79416d1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B14FD5-54A2-4427-AEA5-77EA2C9C8140}">
  <ds:schemaRefs>
    <ds:schemaRef ds:uri="http://purl.org/dc/elements/1.1/"/>
    <ds:schemaRef ds:uri="http://schemas.microsoft.com/office/infopath/2007/PartnerControls"/>
    <ds:schemaRef ds:uri="http://purl.org/dc/terms/"/>
    <ds:schemaRef ds:uri="http://schemas.microsoft.com/office/2006/metadata/properties"/>
    <ds:schemaRef ds:uri="http://schemas.microsoft.com/office/2006/documentManagement/types"/>
    <ds:schemaRef ds:uri="http://schemas.openxmlformats.org/package/2006/metadata/core-properties"/>
    <ds:schemaRef ds:uri="e3d0970a-7e18-4fe5-9b60-2ba79416d134"/>
    <ds:schemaRef ds:uri="http://www.w3.org/XML/1998/namespace"/>
    <ds:schemaRef ds:uri="http://purl.org/dc/dcmitype/"/>
  </ds:schemaRefs>
</ds:datastoreItem>
</file>

<file path=customXml/itemProps2.xml><?xml version="1.0" encoding="utf-8"?>
<ds:datastoreItem xmlns:ds="http://schemas.openxmlformats.org/officeDocument/2006/customXml" ds:itemID="{E670B291-BDAF-4684-90E6-E4191BB66117}">
  <ds:schemaRefs>
    <ds:schemaRef ds:uri="http://schemas.microsoft.com/sharepoint/v3/contenttype/forms"/>
  </ds:schemaRefs>
</ds:datastoreItem>
</file>

<file path=customXml/itemProps3.xml><?xml version="1.0" encoding="utf-8"?>
<ds:datastoreItem xmlns:ds="http://schemas.openxmlformats.org/officeDocument/2006/customXml" ds:itemID="{5300A2A2-4AA9-41BD-9490-F0FD8E8C73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d0970a-7e18-4fe5-9b60-2ba79416d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224</TotalTime>
  <Words>721</Words>
  <Application>Microsoft Office PowerPoint</Application>
  <PresentationFormat>On-screen Show (16:9)</PresentationFormat>
  <Paragraphs>90</Paragraphs>
  <Slides>17</Slides>
  <Notes>2</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17</vt:i4>
      </vt:variant>
    </vt:vector>
  </HeadingPairs>
  <TitlesOfParts>
    <vt:vector size="30" baseType="lpstr">
      <vt:lpstr>Arial</vt:lpstr>
      <vt:lpstr>Calibri</vt:lpstr>
      <vt:lpstr>Consolas</vt:lpstr>
      <vt:lpstr>Segoe UI</vt:lpstr>
      <vt:lpstr>Segoe UI Light</vt:lpstr>
      <vt:lpstr>Wingdings</vt:lpstr>
      <vt:lpstr>Office Theme</vt:lpstr>
      <vt:lpstr>Custom Design</vt:lpstr>
      <vt:lpstr>1_Custom Design</vt:lpstr>
      <vt:lpstr>2_Custom Design</vt:lpstr>
      <vt:lpstr>3_Custom Design</vt:lpstr>
      <vt:lpstr>Microsoft_Internal_Group_template_16-9_WHITE_Blue_accents</vt:lpstr>
      <vt:lpstr>Windows_Azure_DevCamp_16x9_Template - FINAL2</vt:lpstr>
      <vt:lpstr>PowerPoint Presentation</vt:lpstr>
      <vt:lpstr>Expense reporting backlog</vt:lpstr>
      <vt:lpstr>Agenda</vt:lpstr>
      <vt:lpstr>PowerPoint Presentation</vt:lpstr>
      <vt:lpstr>.NET &amp; WPF improvements since 4.0</vt:lpstr>
      <vt:lpstr>Visual Studio 2013 XAML improvements</vt:lpstr>
      <vt:lpstr>PowerPoint Presentation</vt:lpstr>
      <vt:lpstr>Touch</vt:lpstr>
      <vt:lpstr>Windows 8 toast notifications</vt:lpstr>
      <vt:lpstr>Infragistics</vt:lpstr>
      <vt:lpstr>Telerik</vt:lpstr>
      <vt:lpstr>DevExpress</vt:lpstr>
      <vt:lpstr>ComponentOne</vt:lpstr>
      <vt:lpstr>Summary</vt:lpstr>
      <vt:lpstr>Resources</vt:lpstr>
      <vt:lpstr>Resources</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Vu</dc:creator>
  <cp:lastModifiedBy>Brian Prince (DPE)</cp:lastModifiedBy>
  <cp:revision>16</cp:revision>
  <dcterms:created xsi:type="dcterms:W3CDTF">2013-04-16T20:54:55Z</dcterms:created>
  <dcterms:modified xsi:type="dcterms:W3CDTF">2014-02-10T04:17:18Z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IsMyDocuments">
    <vt:bool>true</vt:bool>
  </property>
  <property fmtid="{D5CDD505-2E9C-101B-9397-08002B2CF9AE}" pid="5" name="TaxCatchAll">
    <vt:lpwstr/>
  </property>
  <property fmtid="{D5CDD505-2E9C-101B-9397-08002B2CF9AE}" pid="6" name="TaxKeywordTaxHTField">
    <vt:lpwstr/>
  </property>
</Properties>
</file>